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Left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Training</c:v>
                </c:pt>
                <c:pt idx="1">
                  <c:v>Validation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5737</c:v>
                </c:pt>
                <c:pt idx="1">
                  <c:v>2413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0F-4BC9-AE99-FF2567E8946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right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Training</c:v>
                </c:pt>
                <c:pt idx="1">
                  <c:v>Validation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3771</c:v>
                </c:pt>
                <c:pt idx="1">
                  <c:v>1733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0F-4BC9-AE99-FF2567E8946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Acc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Training</c:v>
                </c:pt>
                <c:pt idx="1">
                  <c:v>Validation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1559</c:v>
                </c:pt>
                <c:pt idx="1">
                  <c:v>630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0F-4BC9-AE99-FF2567E8946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Brake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Training</c:v>
                </c:pt>
                <c:pt idx="1">
                  <c:v>Validation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508</c:v>
                </c:pt>
                <c:pt idx="1">
                  <c:v>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D0F-4BC9-AE99-FF2567E894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92793776"/>
        <c:axId val="1992804176"/>
      </c:barChart>
      <c:catAx>
        <c:axId val="1992793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804176"/>
        <c:crosses val="autoZero"/>
        <c:auto val="1"/>
        <c:lblAlgn val="ctr"/>
        <c:lblOffset val="100"/>
        <c:noMultiLvlLbl val="0"/>
      </c:catAx>
      <c:valAx>
        <c:axId val="199280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793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E23A2-1DD7-4C3A-8207-A59332D4B126}" type="datetimeFigureOut">
              <a:rPr lang="en-IN" smtClean="0"/>
              <a:t>12-07-2021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9807E-A0E2-4BB1-9939-AED7C52EFA04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8573477" cy="3332407"/>
          </a:xfrm>
        </p:spPr>
        <p:txBody>
          <a:bodyPr>
            <a:normAutofit/>
          </a:bodyPr>
          <a:lstStyle/>
          <a:p>
            <a:r>
              <a:rPr lang="de-DE" dirty="0"/>
              <a:t>Autonomous driving simulation open AI gym</a:t>
            </a:r>
            <a:br>
              <a:rPr lang="de-DE" dirty="0"/>
            </a:br>
            <a:br>
              <a:rPr lang="de-DE" dirty="0"/>
            </a:br>
            <a:r>
              <a:rPr lang="de-DE" sz="3600" dirty="0"/>
              <a:t>(</a:t>
            </a:r>
            <a:r>
              <a:rPr lang="de-DE" sz="3200" dirty="0"/>
              <a:t>Prakhar M. , Pranav G. , Monalisa N.)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3"/>
            <a:ext cx="10996247" cy="6133483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endParaRPr lang="en-US" sz="8000" dirty="0"/>
          </a:p>
          <a:p>
            <a:r>
              <a:rPr lang="en-US" sz="8000" dirty="0"/>
              <a:t>About Open AI </a:t>
            </a:r>
            <a:r>
              <a:rPr lang="en-IN" sz="8000" b="0" i="0" dirty="0">
                <a:solidFill>
                  <a:srgbClr val="00384D"/>
                </a:solidFill>
                <a:effectLst/>
                <a:latin typeface="ColfaxWeb"/>
              </a:rPr>
              <a:t>CarRacing-v0 :</a:t>
            </a:r>
          </a:p>
          <a:p>
            <a:pPr marL="0" indent="0">
              <a:buNone/>
            </a:pPr>
            <a:r>
              <a:rPr lang="en-US" sz="8000" dirty="0"/>
              <a:t>        1.Open AI Car Racing environment provides </a:t>
            </a:r>
          </a:p>
          <a:p>
            <a:pPr marL="0" indent="0">
              <a:buNone/>
            </a:pPr>
            <a:r>
              <a:rPr lang="en-US" sz="8000" dirty="0"/>
              <a:t>            a ecosystem to control and drive car </a:t>
            </a:r>
          </a:p>
          <a:p>
            <a:pPr marL="0" indent="0">
              <a:buNone/>
            </a:pPr>
            <a:r>
              <a:rPr lang="en-US" sz="8000" dirty="0"/>
              <a:t>            in a simulated environment.</a:t>
            </a:r>
          </a:p>
          <a:p>
            <a:pPr marL="0" indent="0">
              <a:buNone/>
            </a:pPr>
            <a:r>
              <a:rPr lang="en-US" sz="8000" dirty="0"/>
              <a:t>         2. Episodes </a:t>
            </a:r>
          </a:p>
          <a:p>
            <a:pPr marL="0" indent="0">
              <a:buNone/>
            </a:pPr>
            <a:r>
              <a:rPr lang="en-US" sz="8000" dirty="0"/>
              <a:t>         3. Rewards  </a:t>
            </a:r>
          </a:p>
          <a:p>
            <a:pPr marL="0" indent="0">
              <a:buNone/>
            </a:pPr>
            <a:r>
              <a:rPr lang="en-US" sz="8000" dirty="0"/>
              <a:t>         	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			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		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Problem Statement:</a:t>
            </a:r>
          </a:p>
          <a:p>
            <a:r>
              <a:rPr lang="en-US" sz="8000" dirty="0">
                <a:cs typeface="Calibri" panose="020F0502020204030204"/>
              </a:rPr>
              <a:t> Create a driving agent which has the capabilities to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   interact with open gym AI environment and take 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   decision for various controls for driving the car based on the current and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    past state and maximize the reward.</a:t>
            </a:r>
          </a:p>
          <a:p>
            <a:endParaRPr lang="en-US" sz="8000" dirty="0">
              <a:cs typeface="Calibri" panose="020F0502020204030204"/>
            </a:endParaRPr>
          </a:p>
          <a:p>
            <a:r>
              <a:rPr lang="en-US" sz="8000" dirty="0">
                <a:cs typeface="Calibri" panose="020F0502020204030204"/>
              </a:rPr>
              <a:t>Ideas : Extract features from the current frame and decide what action should be done based on         	 current state of environment </a:t>
            </a:r>
            <a:br>
              <a:rPr lang="en-US" sz="8000" dirty="0">
                <a:cs typeface="Calibri" panose="020F0502020204030204"/>
              </a:rPr>
            </a:b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562" y="542925"/>
            <a:ext cx="4381500" cy="28860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4"/>
            <a:ext cx="10996247" cy="5508252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sz="2900" dirty="0"/>
              <a:t>Data Preprocessing :</a:t>
            </a:r>
          </a:p>
          <a:p>
            <a:pPr marL="0" indent="0">
              <a:buNone/>
            </a:pPr>
            <a:r>
              <a:rPr lang="en-US" sz="2900" dirty="0"/>
              <a:t>           </a:t>
            </a:r>
          </a:p>
          <a:p>
            <a:pPr marL="0" indent="0">
              <a:buNone/>
            </a:pPr>
            <a:r>
              <a:rPr lang="en-US" sz="2900" dirty="0"/>
              <a:t>           1-  Sample size : 96 x 96 </a:t>
            </a:r>
          </a:p>
          <a:p>
            <a:pPr marL="0" indent="0">
              <a:buNone/>
            </a:pPr>
            <a:r>
              <a:rPr lang="en-US" sz="2900" dirty="0"/>
              <a:t>           2-  Image type : PNG , JPEG , Gray scale.</a:t>
            </a:r>
          </a:p>
          <a:p>
            <a:pPr marL="0" indent="0">
              <a:buNone/>
            </a:pPr>
            <a:r>
              <a:rPr lang="en-US" sz="2900" dirty="0"/>
              <a:t>           3-  Later </a:t>
            </a:r>
            <a:r>
              <a:rPr lang="en-US" sz="2900" dirty="0" err="1"/>
              <a:t>png</a:t>
            </a:r>
            <a:r>
              <a:rPr lang="en-US" sz="2900" dirty="0"/>
              <a:t> samples were discarded because of extra channel information.</a:t>
            </a:r>
          </a:p>
          <a:p>
            <a:pPr marL="0" indent="0">
              <a:buNone/>
            </a:pPr>
            <a:r>
              <a:rPr lang="en-US" sz="2900" dirty="0"/>
              <a:t>           4-  State object array was captured in order to generate samples out the environment.</a:t>
            </a:r>
          </a:p>
          <a:p>
            <a:pPr marL="0" indent="0">
              <a:buNone/>
            </a:pPr>
            <a:r>
              <a:rPr lang="en-US" sz="2900" dirty="0"/>
              <a:t>           5-  Samples were generated only when action is triggered from the player’s side. </a:t>
            </a:r>
            <a:br>
              <a:rPr lang="en-US" sz="2900" dirty="0"/>
            </a:br>
            <a:r>
              <a:rPr lang="en-US" sz="2900" dirty="0"/>
              <a:t>               </a:t>
            </a:r>
          </a:p>
          <a:p>
            <a:pPr marL="0" indent="0">
              <a:buNone/>
            </a:pPr>
            <a:r>
              <a:rPr lang="en-US" sz="2900" dirty="0"/>
              <a:t>           </a:t>
            </a:r>
            <a:r>
              <a:rPr lang="en-US" sz="2900" b="1" dirty="0"/>
              <a:t>Data Statistics : </a:t>
            </a:r>
          </a:p>
          <a:p>
            <a:pPr marL="0" indent="0">
              <a:buNone/>
            </a:pPr>
            <a:r>
              <a:rPr lang="en-US" sz="2900" dirty="0"/>
              <a:t>           	Training : 12000 images </a:t>
            </a:r>
          </a:p>
          <a:p>
            <a:pPr marL="0" indent="0">
              <a:buNone/>
            </a:pPr>
            <a:r>
              <a:rPr lang="en-US" sz="2900" dirty="0"/>
              <a:t>           	Validation  : 5000 images </a:t>
            </a:r>
          </a:p>
          <a:p>
            <a:pPr marL="0" indent="0">
              <a:buNone/>
            </a:pPr>
            <a:r>
              <a:rPr lang="en-US" sz="2900" dirty="0"/>
              <a:t>            	Testing images : 1500 images </a:t>
            </a:r>
          </a:p>
          <a:p>
            <a:pPr marL="0" indent="0">
              <a:buNone/>
            </a:pPr>
            <a:r>
              <a:rPr lang="en-US" sz="2000" dirty="0"/>
              <a:t>           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5" name="Chart 4"/>
          <p:cNvGraphicFramePr/>
          <p:nvPr/>
        </p:nvGraphicFramePr>
        <p:xfrm>
          <a:off x="1449366" y="3510943"/>
          <a:ext cx="8698522" cy="2563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599" y="942455"/>
            <a:ext cx="1586523" cy="15865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492" y="942455"/>
            <a:ext cx="1586523" cy="15865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984" y="259502"/>
            <a:ext cx="10996247" cy="5734898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8000" dirty="0"/>
              <a:t> Implemented Ideas : </a:t>
            </a:r>
          </a:p>
          <a:p>
            <a:pPr marL="0" indent="0">
              <a:buNone/>
            </a:pPr>
            <a:r>
              <a:rPr lang="en-US" sz="8000" dirty="0"/>
              <a:t>Core Idea : Generate 3 control values for car :- [ Steering rotation , Acceleration , Brake value]</a:t>
            </a:r>
          </a:p>
          <a:p>
            <a:pPr marL="0" indent="0">
              <a:buNone/>
            </a:pPr>
            <a:endParaRPr lang="en-US" sz="8000" dirty="0"/>
          </a:p>
          <a:p>
            <a:r>
              <a:rPr lang="en-US" sz="8000" dirty="0"/>
              <a:t>        CNN model to process current state frame and generate 3 control values.</a:t>
            </a:r>
          </a:p>
          <a:p>
            <a:pPr marL="0" indent="0">
              <a:buNone/>
            </a:pPr>
            <a:endParaRPr lang="en-US" sz="8000" dirty="0"/>
          </a:p>
          <a:p>
            <a:r>
              <a:rPr lang="en-US" sz="8000" dirty="0"/>
              <a:t>        CNN model to take decision based on concatenation of past 3 images.</a:t>
            </a:r>
          </a:p>
          <a:p>
            <a:pPr marL="0" indent="0">
              <a:buNone/>
            </a:pPr>
            <a:endParaRPr lang="en-US" sz="8000" dirty="0"/>
          </a:p>
          <a:p>
            <a:r>
              <a:rPr lang="en-US" sz="8000" dirty="0"/>
              <a:t>        CNN model to process using L1 loss and custom learning rate. </a:t>
            </a:r>
          </a:p>
          <a:p>
            <a:pPr marL="0" indent="0">
              <a:buNone/>
            </a:pPr>
            <a:endParaRPr lang="en-US" sz="8000" dirty="0"/>
          </a:p>
          <a:p>
            <a:r>
              <a:rPr lang="en-US" sz="8000" dirty="0"/>
              <a:t>        CNN model to take decision based on Grey Scale images also appended </a:t>
            </a:r>
          </a:p>
          <a:p>
            <a:pPr marL="0" indent="0">
              <a:buNone/>
            </a:pPr>
            <a:endParaRPr lang="en-US" sz="8000" dirty="0"/>
          </a:p>
          <a:p>
            <a:r>
              <a:rPr lang="en-US" sz="8000" dirty="0"/>
              <a:t>        CNN + RNN model to taken decision by considering temporal dependency between 2 frames.</a:t>
            </a:r>
          </a:p>
          <a:p>
            <a:endParaRPr lang="en-US" sz="8000" dirty="0"/>
          </a:p>
          <a:p>
            <a:r>
              <a:rPr lang="en-US" sz="8000" dirty="0"/>
              <a:t>        MLP Mixer Model with temporal dependency and non temporal dependency </a:t>
            </a:r>
          </a:p>
          <a:p>
            <a:endParaRPr lang="en-US" sz="8000" dirty="0"/>
          </a:p>
          <a:p>
            <a:endParaRPr lang="en-US" sz="8000" dirty="0"/>
          </a:p>
          <a:p>
            <a:endParaRPr lang="en-US" sz="80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3"/>
            <a:ext cx="10996247" cy="613348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3100" dirty="0">
                <a:cs typeface="Calibri" panose="020F0502020204030204"/>
              </a:rPr>
              <a:t>General Architecture of Model:</a:t>
            </a:r>
            <a:br>
              <a:rPr lang="en-US" sz="3100" dirty="0">
                <a:cs typeface="Calibri" panose="020F0502020204030204"/>
              </a:rPr>
            </a:br>
            <a:r>
              <a:rPr lang="en-US" sz="3100" dirty="0">
                <a:cs typeface="Calibri" panose="020F0502020204030204"/>
              </a:rPr>
              <a:t>   </a:t>
            </a:r>
          </a:p>
          <a:p>
            <a:pPr marL="0" indent="0">
              <a:buNone/>
            </a:pPr>
            <a:r>
              <a:rPr lang="en-US" sz="3100" dirty="0">
                <a:cs typeface="Calibri" panose="020F0502020204030204"/>
              </a:rPr>
              <a:t>   CNN Model :  </a:t>
            </a:r>
          </a:p>
          <a:p>
            <a:pPr marL="0" indent="0">
              <a:buNone/>
            </a:pPr>
            <a:r>
              <a:rPr lang="en-US" sz="3100" dirty="0">
                <a:cs typeface="Calibri" panose="020F0502020204030204"/>
              </a:rPr>
              <a:t>   n = no of input images concatenated </a:t>
            </a:r>
            <a:br>
              <a:rPr lang="en-US" sz="8000" dirty="0">
                <a:cs typeface="Calibri" panose="020F0502020204030204"/>
              </a:rPr>
            </a:b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sz="2800" dirty="0"/>
              <a:t>RNN :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80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4" name="Rectangle: Rounded Corners 43"/>
          <p:cNvSpPr/>
          <p:nvPr/>
        </p:nvSpPr>
        <p:spPr>
          <a:xfrm>
            <a:off x="1130583" y="2511105"/>
            <a:ext cx="1349406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  <a:br>
              <a:rPr lang="en-US" dirty="0"/>
            </a:br>
            <a:r>
              <a:rPr lang="en-US" dirty="0"/>
              <a:t>96 * 96 *3n</a:t>
            </a:r>
            <a:endParaRPr lang="en-IN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2479989" y="2937233"/>
            <a:ext cx="52378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/>
          <p:cNvSpPr/>
          <p:nvPr/>
        </p:nvSpPr>
        <p:spPr>
          <a:xfrm>
            <a:off x="3003772" y="2618887"/>
            <a:ext cx="1134803" cy="6049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Conv2D</a:t>
            </a:r>
            <a:br>
              <a:rPr lang="en-US" dirty="0"/>
            </a:br>
            <a:endParaRPr lang="en-IN" dirty="0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4138575" y="2922619"/>
            <a:ext cx="41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/>
          <p:cNvSpPr/>
          <p:nvPr/>
        </p:nvSpPr>
        <p:spPr>
          <a:xfrm>
            <a:off x="4579745" y="2537738"/>
            <a:ext cx="1238432" cy="7989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 polling</a:t>
            </a:r>
            <a:br>
              <a:rPr lang="en-US" dirty="0"/>
            </a:br>
            <a:r>
              <a:rPr lang="en-US" dirty="0"/>
              <a:t>47*47*16</a:t>
            </a:r>
            <a:endParaRPr lang="en-IN" dirty="0"/>
          </a:p>
        </p:txBody>
      </p:sp>
      <p:sp>
        <p:nvSpPr>
          <p:cNvPr id="49" name="Rectangle: Rounded Corners 48"/>
          <p:cNvSpPr/>
          <p:nvPr/>
        </p:nvSpPr>
        <p:spPr>
          <a:xfrm>
            <a:off x="6204175" y="2618887"/>
            <a:ext cx="1030082" cy="6074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Conv2D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sp>
        <p:nvSpPr>
          <p:cNvPr id="50" name="Rectangle: Rounded Corners 49"/>
          <p:cNvSpPr/>
          <p:nvPr/>
        </p:nvSpPr>
        <p:spPr>
          <a:xfrm>
            <a:off x="7653913" y="2529808"/>
            <a:ext cx="1238433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Max polling</a:t>
            </a:r>
            <a:br>
              <a:rPr lang="en-US" dirty="0"/>
            </a:br>
            <a:r>
              <a:rPr lang="en-US" dirty="0"/>
              <a:t>22*22*32</a:t>
            </a:r>
            <a:endParaRPr lang="en-IN" dirty="0"/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5786924" y="2929835"/>
            <a:ext cx="41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225843" y="2929303"/>
            <a:ext cx="41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92346" y="2910600"/>
            <a:ext cx="4172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0326552" y="2910600"/>
            <a:ext cx="234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: Rounded Corners 54"/>
          <p:cNvSpPr/>
          <p:nvPr/>
        </p:nvSpPr>
        <p:spPr>
          <a:xfrm>
            <a:off x="9320416" y="2511105"/>
            <a:ext cx="1006136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</a:t>
            </a:r>
            <a:br>
              <a:rPr lang="en-US" dirty="0"/>
            </a:br>
            <a:r>
              <a:rPr lang="en-US" dirty="0"/>
              <a:t>output </a:t>
            </a:r>
            <a:br>
              <a:rPr lang="en-US" dirty="0"/>
            </a:br>
            <a:r>
              <a:rPr lang="en-US" dirty="0"/>
              <a:t>256</a:t>
            </a:r>
            <a:endParaRPr lang="en-IN" dirty="0"/>
          </a:p>
        </p:txBody>
      </p:sp>
      <p:sp>
        <p:nvSpPr>
          <p:cNvPr id="56" name="Rectangle: Rounded Corners 55"/>
          <p:cNvSpPr/>
          <p:nvPr/>
        </p:nvSpPr>
        <p:spPr>
          <a:xfrm>
            <a:off x="10561161" y="2537738"/>
            <a:ext cx="1172709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 of size 3 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3667843" y="5067363"/>
            <a:ext cx="234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: Rounded Corners 62"/>
          <p:cNvSpPr/>
          <p:nvPr/>
        </p:nvSpPr>
        <p:spPr>
          <a:xfrm>
            <a:off x="2661707" y="4667868"/>
            <a:ext cx="1006136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</a:t>
            </a:r>
            <a:br>
              <a:rPr lang="en-US" dirty="0"/>
            </a:br>
            <a:r>
              <a:rPr lang="en-US" dirty="0"/>
              <a:t>output </a:t>
            </a:r>
            <a:br>
              <a:rPr lang="en-US" dirty="0"/>
            </a:br>
            <a:r>
              <a:rPr lang="en-US" dirty="0"/>
              <a:t>256</a:t>
            </a:r>
            <a:endParaRPr lang="en-IN" dirty="0"/>
          </a:p>
        </p:txBody>
      </p:sp>
      <p:sp>
        <p:nvSpPr>
          <p:cNvPr id="64" name="Rectangle: Rounded Corners 63"/>
          <p:cNvSpPr/>
          <p:nvPr/>
        </p:nvSpPr>
        <p:spPr>
          <a:xfrm>
            <a:off x="5650522" y="4667868"/>
            <a:ext cx="1172709" cy="7989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Vector of size 3 </a:t>
            </a:r>
          </a:p>
        </p:txBody>
      </p:sp>
      <p:sp>
        <p:nvSpPr>
          <p:cNvPr id="65" name="Rectangle: Rounded Corners 64"/>
          <p:cNvSpPr/>
          <p:nvPr/>
        </p:nvSpPr>
        <p:spPr>
          <a:xfrm>
            <a:off x="3885911" y="4566650"/>
            <a:ext cx="1296715" cy="1001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RNN Layer</a:t>
            </a:r>
          </a:p>
          <a:p>
            <a:pPr algn="ctr"/>
            <a:r>
              <a:rPr lang="en-US" dirty="0"/>
              <a:t>32 units </a:t>
            </a:r>
          </a:p>
          <a:p>
            <a:pPr algn="ctr"/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5182626" y="5067363"/>
            <a:ext cx="467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3"/>
            <a:ext cx="10996247" cy="6133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MLP Mixer </a:t>
            </a:r>
            <a:br>
              <a:rPr lang="en-US" sz="2400" dirty="0"/>
            </a:b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80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7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89" y="859693"/>
            <a:ext cx="9623865" cy="47995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3"/>
            <a:ext cx="10996247" cy="5680191"/>
          </a:xfrm>
        </p:spPr>
        <p:txBody>
          <a:bodyPr vert="horz" lIns="91440" tIns="45720" rIns="91440" bIns="45720" rtlCol="0" anchor="t">
            <a:normAutofit fontScale="40000" lnSpcReduction="20000"/>
          </a:bodyPr>
          <a:lstStyle/>
          <a:p>
            <a:endParaRPr lang="en-US" sz="8000" dirty="0"/>
          </a:p>
          <a:p>
            <a:r>
              <a:rPr lang="en-US" sz="4400" dirty="0"/>
              <a:t>Results</a:t>
            </a:r>
            <a:br>
              <a:rPr lang="en-US" sz="4400" dirty="0"/>
            </a:br>
            <a:r>
              <a:rPr lang="en-US" sz="4400" dirty="0"/>
              <a:t>  1- Car was able to achieve approximately 800-900 score in general.</a:t>
            </a:r>
          </a:p>
          <a:p>
            <a:pPr marL="0" indent="0">
              <a:buNone/>
            </a:pPr>
            <a:r>
              <a:rPr lang="en-US" sz="4400" dirty="0"/>
              <a:t>      2- Best model was CNN with  2 images appended.</a:t>
            </a:r>
          </a:p>
          <a:p>
            <a:pPr marL="0" indent="0">
              <a:buNone/>
            </a:pPr>
            <a:r>
              <a:rPr lang="en-US" sz="4400" dirty="0">
                <a:cs typeface="Calibri" panose="020F0502020204030204"/>
              </a:rPr>
              <a:t>      3- Average error was still not very low( may be due </a:t>
            </a:r>
            <a:r>
              <a:rPr lang="en-US" sz="4400">
                <a:cs typeface="Calibri" panose="020F0502020204030204"/>
              </a:rPr>
              <a:t>to regression)</a:t>
            </a:r>
            <a:r>
              <a:rPr lang="en-US" sz="4400" dirty="0">
                <a:cs typeface="Calibri" panose="020F0502020204030204"/>
              </a:rPr>
              <a:t>	</a:t>
            </a:r>
            <a:r>
              <a:rPr lang="en-US" sz="8000" dirty="0">
                <a:cs typeface="Calibri" panose="020F0502020204030204"/>
              </a:rPr>
              <a:t>	</a:t>
            </a:r>
          </a:p>
          <a:p>
            <a:pPr marL="0" indent="0">
              <a:buNone/>
            </a:pP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		 </a:t>
            </a:r>
          </a:p>
          <a:p>
            <a:pPr marL="0" indent="0">
              <a:buNone/>
            </a:pPr>
            <a:br>
              <a:rPr lang="en-US" sz="8000" dirty="0">
                <a:cs typeface="Calibri" panose="020F0502020204030204"/>
              </a:rPr>
            </a:b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80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GrayScale_2_Img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2492" y="1964677"/>
            <a:ext cx="4986216" cy="3892384"/>
          </a:xfrm>
          <a:prstGeom prst="rect">
            <a:avLst/>
          </a:prstGeom>
        </p:spPr>
      </p:pic>
      <p:graphicFrame>
        <p:nvGraphicFramePr>
          <p:cNvPr id="2" name="Table 1"/>
          <p:cNvGraphicFramePr/>
          <p:nvPr>
            <p:extLst>
              <p:ext uri="{D42A27DB-BD31-4B8C-83A1-F6EECF244321}">
                <p14:modId xmlns:p14="http://schemas.microsoft.com/office/powerpoint/2010/main" val="1558628427"/>
              </p:ext>
            </p:extLst>
          </p:nvPr>
        </p:nvGraphicFramePr>
        <p:xfrm>
          <a:off x="589280" y="2813685"/>
          <a:ext cx="580136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0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0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Approx Scores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CNN with 3 RGB Images Contenated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~750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CNN </a:t>
                      </a:r>
                      <a:r>
                        <a:rPr lang="en-US"/>
                        <a:t>grayscale concatenation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~890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CNN with RNN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~790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MLP Multiplexer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~750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3138" y="306393"/>
            <a:ext cx="10996247" cy="6133483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endParaRPr lang="en-US" sz="8000" dirty="0"/>
          </a:p>
          <a:p>
            <a:r>
              <a:rPr lang="en-US" sz="8000" dirty="0"/>
              <a:t>Conclusions  	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1- Agent  was error prone when lot of images of past are used for taking decision.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2- optimal performance was attained when max 3 images was considered from the past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3-  Agent was highly underperforming when LSTM were used for considering temporal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     dependencies.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4- Simple architecture like MLP Mixer was able to provide significant competitive results as well.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5-  Additional Acceleration dataset proved to be booster for agent performance.</a:t>
            </a:r>
          </a:p>
          <a:p>
            <a:pPr marL="0" indent="0">
              <a:buNone/>
            </a:pP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Open Points :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1- Reinforcement Learning approach can address this problem?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2-  how can model be trained for less oscillations on turns?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3- Can transformers give a more accurate behavioral agent? 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 		</a:t>
            </a: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		 </a:t>
            </a:r>
          </a:p>
          <a:p>
            <a:pPr marL="0" indent="0">
              <a:buNone/>
            </a:pPr>
            <a:br>
              <a:rPr lang="en-US" sz="8000" dirty="0">
                <a:cs typeface="Calibri" panose="020F0502020204030204"/>
              </a:rPr>
            </a:br>
            <a:endParaRPr lang="en-US" sz="8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8000" dirty="0">
                <a:cs typeface="Calibri" panose="020F0502020204030204"/>
              </a:rPr>
              <a:t>      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80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				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670</Words>
  <Application>Microsoft Office PowerPoint</Application>
  <PresentationFormat>Widescreen</PresentationFormat>
  <Paragraphs>169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ColfaxWeb</vt:lpstr>
      <vt:lpstr>Office Theme</vt:lpstr>
      <vt:lpstr>Autonomous driving simulation open AI gym  (Prakhar M. , Pranav G. , Monalisa N.)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Car Implementation (Open AI Gym)</dc:title>
  <dc:creator>Prakhar Mathur</dc:creator>
  <cp:lastModifiedBy>Prakhar Mathur</cp:lastModifiedBy>
  <cp:revision>370</cp:revision>
  <dcterms:created xsi:type="dcterms:W3CDTF">2021-05-03T07:08:00Z</dcterms:created>
  <dcterms:modified xsi:type="dcterms:W3CDTF">2021-07-12T07:27:55Z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1033-11.2.0.10200</vt:lpwstr>
  </property>
</Properties>
</file>

<file path=docProps/thumbnail.jpeg>
</file>